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7" r:id="rId4"/>
    <p:sldId id="262" r:id="rId5"/>
    <p:sldId id="263" r:id="rId6"/>
    <p:sldId id="274" r:id="rId7"/>
    <p:sldId id="265" r:id="rId8"/>
    <p:sldId id="264" r:id="rId9"/>
    <p:sldId id="266" r:id="rId10"/>
    <p:sldId id="267" r:id="rId11"/>
    <p:sldId id="268" r:id="rId12"/>
    <p:sldId id="269" r:id="rId13"/>
    <p:sldId id="259" r:id="rId14"/>
    <p:sldId id="275" r:id="rId15"/>
    <p:sldId id="258" r:id="rId16"/>
    <p:sldId id="261" r:id="rId17"/>
    <p:sldId id="272" r:id="rId18"/>
    <p:sldId id="271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0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32520-217E-4981-B1DA-066CEE0B24FB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5AA9C47-6F05-4DAC-A91C-88CCAB6CA912}">
      <dgm:prSet phldrT="[Texto]"/>
      <dgm:spPr/>
      <dgm:t>
        <a:bodyPr/>
        <a:lstStyle/>
        <a:p>
          <a:r>
            <a:rPr lang="pt-BR" dirty="0" smtClean="0"/>
            <a:t>Campo Minado</a:t>
          </a:r>
          <a:endParaRPr lang="pt-BR" dirty="0"/>
        </a:p>
      </dgm:t>
    </dgm:pt>
    <dgm:pt modelId="{8FE5D7EF-F2AF-4FDA-8CD8-DBDCD15B8BD6}" type="parTrans" cxnId="{3B204637-BCF0-4946-B26E-635AA63E1BDB}">
      <dgm:prSet/>
      <dgm:spPr/>
      <dgm:t>
        <a:bodyPr/>
        <a:lstStyle/>
        <a:p>
          <a:endParaRPr lang="pt-BR"/>
        </a:p>
      </dgm:t>
    </dgm:pt>
    <dgm:pt modelId="{531984A1-57A5-4615-99E4-FF6FBD860CC3}" type="sibTrans" cxnId="{3B204637-BCF0-4946-B26E-635AA63E1BDB}">
      <dgm:prSet/>
      <dgm:spPr/>
      <dgm:t>
        <a:bodyPr/>
        <a:lstStyle/>
        <a:p>
          <a:endParaRPr lang="pt-BR"/>
        </a:p>
      </dgm:t>
    </dgm:pt>
    <dgm:pt modelId="{A609AE6F-1D4D-41C0-8BAD-6BE0B41145BD}">
      <dgm:prSet phldrT="[Texto]" custT="1"/>
      <dgm:spPr/>
      <dgm:t>
        <a:bodyPr/>
        <a:lstStyle/>
        <a:p>
          <a:r>
            <a:rPr lang="pt-BR" sz="2000" dirty="0" smtClean="0"/>
            <a:t>Eletrônica</a:t>
          </a:r>
          <a:endParaRPr lang="pt-BR" sz="2000" dirty="0"/>
        </a:p>
      </dgm:t>
    </dgm:pt>
    <dgm:pt modelId="{1C11C721-8FEB-4B30-96CD-047658FA68C5}" type="parTrans" cxnId="{BB5F94FD-EDE0-4E41-AB6E-F9D50A75FB61}">
      <dgm:prSet/>
      <dgm:spPr/>
      <dgm:t>
        <a:bodyPr/>
        <a:lstStyle/>
        <a:p>
          <a:endParaRPr lang="pt-BR"/>
        </a:p>
      </dgm:t>
    </dgm:pt>
    <dgm:pt modelId="{FAFED133-AAAC-447C-BA49-90E33C6E4B77}" type="sibTrans" cxnId="{BB5F94FD-EDE0-4E41-AB6E-F9D50A75FB61}">
      <dgm:prSet/>
      <dgm:spPr/>
      <dgm:t>
        <a:bodyPr/>
        <a:lstStyle/>
        <a:p>
          <a:endParaRPr lang="pt-BR"/>
        </a:p>
      </dgm:t>
    </dgm:pt>
    <dgm:pt modelId="{B7968F5F-F894-48F4-A908-ADC1B9AF0517}">
      <dgm:prSet phldrT="[Texto]" custT="1"/>
      <dgm:spPr/>
      <dgm:t>
        <a:bodyPr/>
        <a:lstStyle/>
        <a:p>
          <a:r>
            <a:rPr lang="pt-BR" sz="2000" dirty="0" smtClean="0"/>
            <a:t>Raciocínio</a:t>
          </a:r>
        </a:p>
        <a:p>
          <a:r>
            <a:rPr lang="pt-BR" sz="2000" dirty="0" smtClean="0"/>
            <a:t>Lógico</a:t>
          </a:r>
          <a:endParaRPr lang="pt-BR" sz="2000" dirty="0"/>
        </a:p>
      </dgm:t>
    </dgm:pt>
    <dgm:pt modelId="{6465002D-B42D-4931-87B6-04AD19D6BF62}" type="parTrans" cxnId="{6DBB8CB9-0979-4D44-B086-04846ABC8947}">
      <dgm:prSet/>
      <dgm:spPr/>
      <dgm:t>
        <a:bodyPr/>
        <a:lstStyle/>
        <a:p>
          <a:endParaRPr lang="pt-BR"/>
        </a:p>
      </dgm:t>
    </dgm:pt>
    <dgm:pt modelId="{891CA48A-52E8-4C62-9A03-F47D3F0E28B5}" type="sibTrans" cxnId="{6DBB8CB9-0979-4D44-B086-04846ABC8947}">
      <dgm:prSet/>
      <dgm:spPr/>
      <dgm:t>
        <a:bodyPr/>
        <a:lstStyle/>
        <a:p>
          <a:endParaRPr lang="pt-BR"/>
        </a:p>
      </dgm:t>
    </dgm:pt>
    <dgm:pt modelId="{03051265-7F99-43A4-B0BD-707F7A6D23DB}">
      <dgm:prSet phldrT="[Texto]" custT="1"/>
      <dgm:spPr/>
      <dgm:t>
        <a:bodyPr/>
        <a:lstStyle/>
        <a:p>
          <a:r>
            <a:rPr lang="pt-BR" sz="2000" dirty="0" smtClean="0"/>
            <a:t>Entre</a:t>
          </a:r>
        </a:p>
        <a:p>
          <a:r>
            <a:rPr lang="pt-BR" sz="2000" dirty="0" err="1" smtClean="0"/>
            <a:t>tenimento</a:t>
          </a:r>
          <a:endParaRPr lang="pt-BR" sz="2000" dirty="0"/>
        </a:p>
      </dgm:t>
    </dgm:pt>
    <dgm:pt modelId="{CFA6D018-5667-4750-B3A1-79A1211C6D19}" type="parTrans" cxnId="{9EF44216-1F8B-45FB-9EC2-E24CD8B0D10E}">
      <dgm:prSet/>
      <dgm:spPr/>
      <dgm:t>
        <a:bodyPr/>
        <a:lstStyle/>
        <a:p>
          <a:endParaRPr lang="pt-BR"/>
        </a:p>
      </dgm:t>
    </dgm:pt>
    <dgm:pt modelId="{2A30EDC4-40A4-4606-ADE0-EC7F937D9D89}" type="sibTrans" cxnId="{9EF44216-1F8B-45FB-9EC2-E24CD8B0D10E}">
      <dgm:prSet/>
      <dgm:spPr/>
      <dgm:t>
        <a:bodyPr/>
        <a:lstStyle/>
        <a:p>
          <a:endParaRPr lang="pt-BR"/>
        </a:p>
      </dgm:t>
    </dgm:pt>
    <dgm:pt modelId="{EE27DD5C-3D46-45D7-8AB2-DBDB2D4BA511}" type="pres">
      <dgm:prSet presAssocID="{21832520-217E-4981-B1DA-066CEE0B24F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37E465F-BD00-452D-A7D4-6F0700F66B2A}" type="pres">
      <dgm:prSet presAssocID="{75AA9C47-6F05-4DAC-A91C-88CCAB6CA912}" presName="centerShape" presStyleLbl="node0" presStyleIdx="0" presStyleCnt="1" custScaleX="110401" custScaleY="107387"/>
      <dgm:spPr/>
      <dgm:t>
        <a:bodyPr/>
        <a:lstStyle/>
        <a:p>
          <a:endParaRPr lang="pt-BR"/>
        </a:p>
      </dgm:t>
    </dgm:pt>
    <dgm:pt modelId="{4F4E52FD-40FE-4402-8319-BF7A47D1E291}" type="pres">
      <dgm:prSet presAssocID="{A609AE6F-1D4D-41C0-8BAD-6BE0B41145BD}" presName="node" presStyleLbl="node1" presStyleIdx="0" presStyleCnt="3" custScaleX="168668" custRadScaleRad="100143" custRadScaleInc="448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6F11AA-E5F2-457A-93BC-DEE7D2ACD8C7}" type="pres">
      <dgm:prSet presAssocID="{A609AE6F-1D4D-41C0-8BAD-6BE0B41145BD}" presName="dummy" presStyleCnt="0"/>
      <dgm:spPr/>
    </dgm:pt>
    <dgm:pt modelId="{69812C71-F590-422E-81F6-B8A844E1593E}" type="pres">
      <dgm:prSet presAssocID="{FAFED133-AAAC-447C-BA49-90E33C6E4B77}" presName="sibTrans" presStyleLbl="sibTrans2D1" presStyleIdx="0" presStyleCnt="3" custLinFactNeighborX="-2232" custLinFactNeighborY="-5"/>
      <dgm:spPr/>
      <dgm:t>
        <a:bodyPr/>
        <a:lstStyle/>
        <a:p>
          <a:endParaRPr lang="pt-BR"/>
        </a:p>
      </dgm:t>
    </dgm:pt>
    <dgm:pt modelId="{9CC7DB22-9B75-4D8E-80B4-06E4EBC832F5}" type="pres">
      <dgm:prSet presAssocID="{B7968F5F-F894-48F4-A908-ADC1B9AF0517}" presName="node" presStyleLbl="node1" presStyleIdx="1" presStyleCnt="3" custScaleX="157397" custScaleY="145923" custRadScaleRad="115076" custRadScaleInc="544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F0F00CF-DED3-45C4-8B4A-5F1B06E26854}" type="pres">
      <dgm:prSet presAssocID="{B7968F5F-F894-48F4-A908-ADC1B9AF0517}" presName="dummy" presStyleCnt="0"/>
      <dgm:spPr/>
    </dgm:pt>
    <dgm:pt modelId="{489365B6-AB8E-4BE0-BABF-BB02AD1D3F57}" type="pres">
      <dgm:prSet presAssocID="{891CA48A-52E8-4C62-9A03-F47D3F0E28B5}" presName="sibTrans" presStyleLbl="sibTrans2D1" presStyleIdx="1" presStyleCnt="3" custLinFactNeighborX="1736" custLinFactNeighborY="-5448"/>
      <dgm:spPr/>
      <dgm:t>
        <a:bodyPr/>
        <a:lstStyle/>
        <a:p>
          <a:endParaRPr lang="pt-BR"/>
        </a:p>
      </dgm:t>
    </dgm:pt>
    <dgm:pt modelId="{F1564123-AE47-4D5B-995C-76E4B3AA5BC3}" type="pres">
      <dgm:prSet presAssocID="{03051265-7F99-43A4-B0BD-707F7A6D23DB}" presName="node" presStyleLbl="node1" presStyleIdx="2" presStyleCnt="3" custScaleX="138341" custScaleY="127208" custRadScaleRad="111802" custRadScaleInc="846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55C5C-D2AE-4DB0-BC64-2D0720DE4901}" type="pres">
      <dgm:prSet presAssocID="{03051265-7F99-43A4-B0BD-707F7A6D23DB}" presName="dummy" presStyleCnt="0"/>
      <dgm:spPr/>
    </dgm:pt>
    <dgm:pt modelId="{1C10F3F5-AC70-4905-8A40-75DE4DE15999}" type="pres">
      <dgm:prSet presAssocID="{2A30EDC4-40A4-4606-ADE0-EC7F937D9D89}" presName="sibTrans" presStyleLbl="sibTrans2D1" presStyleIdx="2" presStyleCnt="3" custLinFactNeighborX="1579" custLinFactNeighborY="-830"/>
      <dgm:spPr/>
      <dgm:t>
        <a:bodyPr/>
        <a:lstStyle/>
        <a:p>
          <a:endParaRPr lang="pt-BR"/>
        </a:p>
      </dgm:t>
    </dgm:pt>
  </dgm:ptLst>
  <dgm:cxnLst>
    <dgm:cxn modelId="{BB5F94FD-EDE0-4E41-AB6E-F9D50A75FB61}" srcId="{75AA9C47-6F05-4DAC-A91C-88CCAB6CA912}" destId="{A609AE6F-1D4D-41C0-8BAD-6BE0B41145BD}" srcOrd="0" destOrd="0" parTransId="{1C11C721-8FEB-4B30-96CD-047658FA68C5}" sibTransId="{FAFED133-AAAC-447C-BA49-90E33C6E4B77}"/>
    <dgm:cxn modelId="{3B204637-BCF0-4946-B26E-635AA63E1BDB}" srcId="{21832520-217E-4981-B1DA-066CEE0B24FB}" destId="{75AA9C47-6F05-4DAC-A91C-88CCAB6CA912}" srcOrd="0" destOrd="0" parTransId="{8FE5D7EF-F2AF-4FDA-8CD8-DBDCD15B8BD6}" sibTransId="{531984A1-57A5-4615-99E4-FF6FBD860CC3}"/>
    <dgm:cxn modelId="{FADD2D72-9343-46BC-AD58-0616C2DA1860}" type="presOf" srcId="{B7968F5F-F894-48F4-A908-ADC1B9AF0517}" destId="{9CC7DB22-9B75-4D8E-80B4-06E4EBC832F5}" srcOrd="0" destOrd="0" presId="urn:microsoft.com/office/officeart/2005/8/layout/radial6"/>
    <dgm:cxn modelId="{0BFF688C-2BCF-4750-AEE9-56A564E50D4C}" type="presOf" srcId="{A609AE6F-1D4D-41C0-8BAD-6BE0B41145BD}" destId="{4F4E52FD-40FE-4402-8319-BF7A47D1E291}" srcOrd="0" destOrd="0" presId="urn:microsoft.com/office/officeart/2005/8/layout/radial6"/>
    <dgm:cxn modelId="{0A4D83A4-BEFE-4750-A86C-9F406CA6948F}" type="presOf" srcId="{2A30EDC4-40A4-4606-ADE0-EC7F937D9D89}" destId="{1C10F3F5-AC70-4905-8A40-75DE4DE15999}" srcOrd="0" destOrd="0" presId="urn:microsoft.com/office/officeart/2005/8/layout/radial6"/>
    <dgm:cxn modelId="{8EAB42D7-973E-4DD6-BA2E-C6108889E447}" type="presOf" srcId="{75AA9C47-6F05-4DAC-A91C-88CCAB6CA912}" destId="{A37E465F-BD00-452D-A7D4-6F0700F66B2A}" srcOrd="0" destOrd="0" presId="urn:microsoft.com/office/officeart/2005/8/layout/radial6"/>
    <dgm:cxn modelId="{B92B2BCF-F9C8-4DBD-8C66-A2434FA9BAED}" type="presOf" srcId="{21832520-217E-4981-B1DA-066CEE0B24FB}" destId="{EE27DD5C-3D46-45D7-8AB2-DBDB2D4BA511}" srcOrd="0" destOrd="0" presId="urn:microsoft.com/office/officeart/2005/8/layout/radial6"/>
    <dgm:cxn modelId="{6DBB8CB9-0979-4D44-B086-04846ABC8947}" srcId="{75AA9C47-6F05-4DAC-A91C-88CCAB6CA912}" destId="{B7968F5F-F894-48F4-A908-ADC1B9AF0517}" srcOrd="1" destOrd="0" parTransId="{6465002D-B42D-4931-87B6-04AD19D6BF62}" sibTransId="{891CA48A-52E8-4C62-9A03-F47D3F0E28B5}"/>
    <dgm:cxn modelId="{9EF44216-1F8B-45FB-9EC2-E24CD8B0D10E}" srcId="{75AA9C47-6F05-4DAC-A91C-88CCAB6CA912}" destId="{03051265-7F99-43A4-B0BD-707F7A6D23DB}" srcOrd="2" destOrd="0" parTransId="{CFA6D018-5667-4750-B3A1-79A1211C6D19}" sibTransId="{2A30EDC4-40A4-4606-ADE0-EC7F937D9D89}"/>
    <dgm:cxn modelId="{B31EB650-81CC-419A-99BD-878BEF745CD9}" type="presOf" srcId="{FAFED133-AAAC-447C-BA49-90E33C6E4B77}" destId="{69812C71-F590-422E-81F6-B8A844E1593E}" srcOrd="0" destOrd="0" presId="urn:microsoft.com/office/officeart/2005/8/layout/radial6"/>
    <dgm:cxn modelId="{A6A5B8C4-49F5-4155-A533-F35C55B71A50}" type="presOf" srcId="{891CA48A-52E8-4C62-9A03-F47D3F0E28B5}" destId="{489365B6-AB8E-4BE0-BABF-BB02AD1D3F57}" srcOrd="0" destOrd="0" presId="urn:microsoft.com/office/officeart/2005/8/layout/radial6"/>
    <dgm:cxn modelId="{5BCDE3BC-0177-4E12-A2B1-5F6E1CA20BC8}" type="presOf" srcId="{03051265-7F99-43A4-B0BD-707F7A6D23DB}" destId="{F1564123-AE47-4D5B-995C-76E4B3AA5BC3}" srcOrd="0" destOrd="0" presId="urn:microsoft.com/office/officeart/2005/8/layout/radial6"/>
    <dgm:cxn modelId="{42D6C346-9854-464F-9165-8978B6C2761E}" type="presParOf" srcId="{EE27DD5C-3D46-45D7-8AB2-DBDB2D4BA511}" destId="{A37E465F-BD00-452D-A7D4-6F0700F66B2A}" srcOrd="0" destOrd="0" presId="urn:microsoft.com/office/officeart/2005/8/layout/radial6"/>
    <dgm:cxn modelId="{9CEDA1BE-C005-4719-B4FF-EFDACFF3DDFC}" type="presParOf" srcId="{EE27DD5C-3D46-45D7-8AB2-DBDB2D4BA511}" destId="{4F4E52FD-40FE-4402-8319-BF7A47D1E291}" srcOrd="1" destOrd="0" presId="urn:microsoft.com/office/officeart/2005/8/layout/radial6"/>
    <dgm:cxn modelId="{B8C6139D-3B12-45C5-8B07-4ACBEE7D3E4C}" type="presParOf" srcId="{EE27DD5C-3D46-45D7-8AB2-DBDB2D4BA511}" destId="{2E6F11AA-E5F2-457A-93BC-DEE7D2ACD8C7}" srcOrd="2" destOrd="0" presId="urn:microsoft.com/office/officeart/2005/8/layout/radial6"/>
    <dgm:cxn modelId="{3E146FF2-C56E-4541-AAEE-4E47035DE890}" type="presParOf" srcId="{EE27DD5C-3D46-45D7-8AB2-DBDB2D4BA511}" destId="{69812C71-F590-422E-81F6-B8A844E1593E}" srcOrd="3" destOrd="0" presId="urn:microsoft.com/office/officeart/2005/8/layout/radial6"/>
    <dgm:cxn modelId="{5879662D-3071-414B-A938-F06741ED9F8F}" type="presParOf" srcId="{EE27DD5C-3D46-45D7-8AB2-DBDB2D4BA511}" destId="{9CC7DB22-9B75-4D8E-80B4-06E4EBC832F5}" srcOrd="4" destOrd="0" presId="urn:microsoft.com/office/officeart/2005/8/layout/radial6"/>
    <dgm:cxn modelId="{0F82046B-FC27-4B35-A105-FA9EFD4CBBEB}" type="presParOf" srcId="{EE27DD5C-3D46-45D7-8AB2-DBDB2D4BA511}" destId="{1F0F00CF-DED3-45C4-8B4A-5F1B06E26854}" srcOrd="5" destOrd="0" presId="urn:microsoft.com/office/officeart/2005/8/layout/radial6"/>
    <dgm:cxn modelId="{F26E2D0F-6257-4BA2-A76B-8C0E938B9386}" type="presParOf" srcId="{EE27DD5C-3D46-45D7-8AB2-DBDB2D4BA511}" destId="{489365B6-AB8E-4BE0-BABF-BB02AD1D3F57}" srcOrd="6" destOrd="0" presId="urn:microsoft.com/office/officeart/2005/8/layout/radial6"/>
    <dgm:cxn modelId="{4769CB33-BCFC-49F6-AB7B-3D69E1ADB6FF}" type="presParOf" srcId="{EE27DD5C-3D46-45D7-8AB2-DBDB2D4BA511}" destId="{F1564123-AE47-4D5B-995C-76E4B3AA5BC3}" srcOrd="7" destOrd="0" presId="urn:microsoft.com/office/officeart/2005/8/layout/radial6"/>
    <dgm:cxn modelId="{F909C35B-DE9A-4080-9007-74592D1AF34D}" type="presParOf" srcId="{EE27DD5C-3D46-45D7-8AB2-DBDB2D4BA511}" destId="{A6155C5C-D2AE-4DB0-BC64-2D0720DE4901}" srcOrd="8" destOrd="0" presId="urn:microsoft.com/office/officeart/2005/8/layout/radial6"/>
    <dgm:cxn modelId="{449B4006-A8E5-4BBD-89E0-DD06E20CDCFC}" type="presParOf" srcId="{EE27DD5C-3D46-45D7-8AB2-DBDB2D4BA511}" destId="{1C10F3F5-AC70-4905-8A40-75DE4DE1599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0F3F5-AC70-4905-8A40-75DE4DE15999}">
      <dsp:nvSpPr>
        <dsp:cNvPr id="0" name=""/>
        <dsp:cNvSpPr/>
      </dsp:nvSpPr>
      <dsp:spPr>
        <a:xfrm>
          <a:off x="1264413" y="524576"/>
          <a:ext cx="3931350" cy="3931350"/>
        </a:xfrm>
        <a:prstGeom prst="blockArc">
          <a:avLst>
            <a:gd name="adj1" fmla="val 8931244"/>
            <a:gd name="adj2" fmla="val 16805044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365B6-AB8E-4BE0-BABF-BB02AD1D3F57}">
      <dsp:nvSpPr>
        <dsp:cNvPr id="0" name=""/>
        <dsp:cNvSpPr/>
      </dsp:nvSpPr>
      <dsp:spPr>
        <a:xfrm>
          <a:off x="1538528" y="1152121"/>
          <a:ext cx="3931350" cy="3931350"/>
        </a:xfrm>
        <a:prstGeom prst="blockArc">
          <a:avLst>
            <a:gd name="adj1" fmla="val 719887"/>
            <a:gd name="adj2" fmla="val 10469994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12C71-F590-422E-81F6-B8A844E1593E}">
      <dsp:nvSpPr>
        <dsp:cNvPr id="0" name=""/>
        <dsp:cNvSpPr/>
      </dsp:nvSpPr>
      <dsp:spPr>
        <a:xfrm>
          <a:off x="1765390" y="560725"/>
          <a:ext cx="3931350" cy="3931350"/>
        </a:xfrm>
        <a:prstGeom prst="blockArc">
          <a:avLst>
            <a:gd name="adj1" fmla="val 15634207"/>
            <a:gd name="adj2" fmla="val 2331145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E465F-BD00-452D-A7D4-6F0700F66B2A}">
      <dsp:nvSpPr>
        <dsp:cNvPr id="0" name=""/>
        <dsp:cNvSpPr/>
      </dsp:nvSpPr>
      <dsp:spPr>
        <a:xfrm>
          <a:off x="2446567" y="1584176"/>
          <a:ext cx="1994795" cy="19403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 dirty="0" smtClean="0"/>
            <a:t>Campo Minado</a:t>
          </a:r>
          <a:endParaRPr lang="pt-BR" sz="3000" kern="1200" dirty="0"/>
        </a:p>
      </dsp:txBody>
      <dsp:txXfrm>
        <a:off x="2738698" y="1868332"/>
        <a:ext cx="1410533" cy="1372024"/>
      </dsp:txXfrm>
    </dsp:sp>
    <dsp:sp modelId="{4F4E52FD-40FE-4402-8319-BF7A47D1E291}">
      <dsp:nvSpPr>
        <dsp:cNvPr id="0" name=""/>
        <dsp:cNvSpPr/>
      </dsp:nvSpPr>
      <dsp:spPr>
        <a:xfrm>
          <a:off x="2437556" y="0"/>
          <a:ext cx="2133320" cy="1264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Eletrônica</a:t>
          </a:r>
          <a:endParaRPr lang="pt-BR" sz="2000" kern="1200" dirty="0"/>
        </a:p>
      </dsp:txBody>
      <dsp:txXfrm>
        <a:off x="2749973" y="185226"/>
        <a:ext cx="1508486" cy="894352"/>
      </dsp:txXfrm>
    </dsp:sp>
    <dsp:sp modelId="{9CC7DB22-9B75-4D8E-80B4-06E4EBC832F5}">
      <dsp:nvSpPr>
        <dsp:cNvPr id="0" name=""/>
        <dsp:cNvSpPr/>
      </dsp:nvSpPr>
      <dsp:spPr>
        <a:xfrm>
          <a:off x="4318769" y="2808314"/>
          <a:ext cx="1990764" cy="1845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Raciocínio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Lógico</a:t>
          </a:r>
          <a:endParaRPr lang="pt-BR" sz="2000" kern="1200" dirty="0"/>
        </a:p>
      </dsp:txBody>
      <dsp:txXfrm>
        <a:off x="4610310" y="3078602"/>
        <a:ext cx="1407682" cy="1305064"/>
      </dsp:txXfrm>
    </dsp:sp>
    <dsp:sp modelId="{F1564123-AE47-4D5B-995C-76E4B3AA5BC3}">
      <dsp:nvSpPr>
        <dsp:cNvPr id="0" name=""/>
        <dsp:cNvSpPr/>
      </dsp:nvSpPr>
      <dsp:spPr>
        <a:xfrm>
          <a:off x="649782" y="2711551"/>
          <a:ext cx="1749743" cy="16089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Entre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err="1" smtClean="0"/>
            <a:t>tenimento</a:t>
          </a:r>
          <a:endParaRPr lang="pt-BR" sz="2000" kern="1200" dirty="0"/>
        </a:p>
      </dsp:txBody>
      <dsp:txXfrm>
        <a:off x="906026" y="2947174"/>
        <a:ext cx="1237255" cy="1137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8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97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51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361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80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39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05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114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87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25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55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C018CD9-D067-43E4-940F-ECFE7B439076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29F684B-F37F-4087-97C2-5C3A9D30A3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58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Simas/Campo-Logico-Minad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  <a:cs typeface="Aharoni" pitchFamily="2" charset="-79"/>
              </a:rPr>
              <a:t>Campo Lógico Minado</a:t>
            </a:r>
            <a:endParaRPr lang="pt-BR" dirty="0">
              <a:latin typeface="Copperplate Gothic Light" pitchFamily="34" charset="0"/>
              <a:cs typeface="Aharoni" pitchFamily="2" charset="-79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6721942" cy="2280240"/>
          </a:xfrm>
        </p:spPr>
        <p:txBody>
          <a:bodyPr>
            <a:normAutofit/>
          </a:bodyPr>
          <a:lstStyle/>
          <a:p>
            <a:r>
              <a:rPr lang="pt-BR" sz="2800" b="1" dirty="0" smtClean="0">
                <a:solidFill>
                  <a:schemeClr val="accent1"/>
                </a:solidFill>
                <a:latin typeface="Copperplate Gothic Light" pitchFamily="34" charset="0"/>
              </a:rPr>
              <a:t>Desenvolvido por:</a:t>
            </a:r>
          </a:p>
          <a:p>
            <a:r>
              <a:rPr lang="pt-BR" sz="2800" b="1" dirty="0" smtClean="0">
                <a:solidFill>
                  <a:schemeClr val="accent1"/>
                </a:solidFill>
                <a:latin typeface="Copperplate Gothic Light" pitchFamily="34" charset="0"/>
              </a:rPr>
              <a:t>Rafael augusto e </a:t>
            </a:r>
            <a:r>
              <a:rPr lang="pt-BR" sz="2800" b="1" dirty="0" err="1" smtClean="0">
                <a:solidFill>
                  <a:schemeClr val="accent1"/>
                </a:solidFill>
                <a:latin typeface="Copperplate Gothic Light" pitchFamily="34" charset="0"/>
              </a:rPr>
              <a:t>gustavo</a:t>
            </a:r>
            <a:r>
              <a:rPr lang="pt-BR" sz="2800" b="1" dirty="0" smtClean="0">
                <a:solidFill>
                  <a:schemeClr val="accent1"/>
                </a:solidFill>
                <a:latin typeface="Copperplate Gothic Light" pitchFamily="34" charset="0"/>
              </a:rPr>
              <a:t> </a:t>
            </a:r>
            <a:r>
              <a:rPr lang="pt-BR" sz="2800" b="1" dirty="0" err="1" smtClean="0">
                <a:solidFill>
                  <a:schemeClr val="accent1"/>
                </a:solidFill>
                <a:latin typeface="Copperplate Gothic Light" pitchFamily="34" charset="0"/>
              </a:rPr>
              <a:t>simas</a:t>
            </a:r>
            <a:endParaRPr lang="pt-BR" sz="2800" b="1" dirty="0" smtClean="0">
              <a:solidFill>
                <a:schemeClr val="accent1"/>
              </a:solidFill>
              <a:latin typeface="Copperplate Gothic Light" pitchFamily="34" charset="0"/>
            </a:endParaRPr>
          </a:p>
          <a:p>
            <a:endParaRPr lang="pt-BR" sz="2800" b="1" dirty="0">
              <a:solidFill>
                <a:schemeClr val="accent1"/>
              </a:solidFill>
              <a:latin typeface="Copperplate Gothic Light" pitchFamily="34" charset="0"/>
            </a:endParaRPr>
          </a:p>
          <a:p>
            <a:r>
              <a:rPr lang="pt-BR" sz="2800" b="1" dirty="0" smtClean="0">
                <a:latin typeface="Copperplate Gothic Light" pitchFamily="34" charset="0"/>
              </a:rPr>
              <a:t>EEL7013</a:t>
            </a:r>
            <a:endParaRPr lang="pt-BR" sz="2800" b="1" dirty="0">
              <a:latin typeface="Copperplate Gothic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349" y="1723072"/>
            <a:ext cx="4668011" cy="35010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  <a:cs typeface="Aparajita" pitchFamily="34" charset="0"/>
              </a:rPr>
              <a:t>PWM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05079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Técnica de </a:t>
            </a: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Modulação</a:t>
            </a:r>
          </a:p>
          <a:p>
            <a:pPr algn="just">
              <a:buNone/>
            </a:pPr>
            <a:r>
              <a:rPr lang="pt-BR" sz="2400" b="1" dirty="0">
                <a:latin typeface="Corbel" panose="020B0503020204020204" pitchFamily="34" charset="0"/>
                <a:cs typeface="Aparajita" pitchFamily="34" charset="0"/>
              </a:rPr>
              <a:t>p</a:t>
            </a: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or Largura de pulso</a:t>
            </a:r>
          </a:p>
          <a:p>
            <a:pPr algn="just">
              <a:buNone/>
            </a:pPr>
            <a:endParaRPr lang="pt-BR" sz="2400" b="1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algn="just">
              <a:buNone/>
            </a:pP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Utilizada no LED RGB</a:t>
            </a:r>
          </a:p>
        </p:txBody>
      </p:sp>
      <p:pic>
        <p:nvPicPr>
          <p:cNvPr id="6" name="Picture 2" descr="http://www.programarpicenc.com/libro/cap09-control-pwm-motor-dc-microcontroladores-pic/control-pw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0" y="4170591"/>
            <a:ext cx="45339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buildbot.com.br/blog/wp-content/uploads/2015/01/Modulo-BT-HC-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513">
            <a:off x="1335157" y="3856509"/>
            <a:ext cx="3033865" cy="303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  <a:cs typeface="Aparajita" pitchFamily="34" charset="0"/>
              </a:rPr>
              <a:t>Comunicação </a:t>
            </a:r>
            <a:r>
              <a:rPr lang="pt-BR" dirty="0" err="1" smtClean="0">
                <a:latin typeface="Copperplate Gothic Light" pitchFamily="34" charset="0"/>
                <a:cs typeface="Aparajita" pitchFamily="34" charset="0"/>
              </a:rPr>
              <a:t>bluetooth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05079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Módulo HC-06</a:t>
            </a:r>
          </a:p>
          <a:p>
            <a:pPr algn="just">
              <a:buNone/>
            </a:pP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Transmissão e recepção</a:t>
            </a:r>
          </a:p>
          <a:p>
            <a:pPr algn="just">
              <a:buNone/>
            </a:pP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Controle por smartphone</a:t>
            </a:r>
          </a:p>
          <a:p>
            <a:pPr algn="just">
              <a:buNone/>
            </a:pPr>
            <a:r>
              <a:rPr lang="pt-BR" sz="2400" b="1" dirty="0" err="1" smtClean="0">
                <a:latin typeface="Corbel" panose="020B0503020204020204" pitchFamily="34" charset="0"/>
                <a:cs typeface="Aparajita" pitchFamily="34" charset="0"/>
              </a:rPr>
              <a:t>App</a:t>
            </a: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 ADV BT - Terminal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34" y="2096596"/>
            <a:ext cx="42615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4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>
                <a:latin typeface="Copperplate Gothic Light" pitchFamily="34" charset="0"/>
                <a:cs typeface="Aparajita" pitchFamily="34" charset="0"/>
              </a:rPr>
              <a:t>Pull-down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844824"/>
            <a:ext cx="7772400" cy="405079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Estabilização de sinal recebido na entrada digital</a:t>
            </a:r>
          </a:p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Referência de terra (tensão nula)</a:t>
            </a:r>
          </a:p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Estruturas </a:t>
            </a:r>
            <a:r>
              <a:rPr lang="pt-BR" sz="2400" dirty="0" err="1" smtClean="0">
                <a:latin typeface="Corbel" panose="020B0503020204020204" pitchFamily="34" charset="0"/>
                <a:cs typeface="Aparajita" pitchFamily="34" charset="0"/>
              </a:rPr>
              <a:t>Pull-Up</a:t>
            </a: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 e </a:t>
            </a:r>
            <a:r>
              <a:rPr lang="pt-BR" sz="2400" dirty="0" err="1" smtClean="0">
                <a:latin typeface="Corbel" panose="020B0503020204020204" pitchFamily="34" charset="0"/>
                <a:cs typeface="Aparajita" pitchFamily="34" charset="0"/>
              </a:rPr>
              <a:t>Pull</a:t>
            </a: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-Down</a:t>
            </a:r>
          </a:p>
        </p:txBody>
      </p:sp>
      <p:pic>
        <p:nvPicPr>
          <p:cNvPr id="8194" name="Picture 2" descr="https://www.embarcados.com.br/wp-content/uploads/2013/12/Entradas-e-Sa%C3%ADdas-digitais-Arduino-pull-up-pull-dow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5683845" cy="33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52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</a:rPr>
              <a:t>Cores</a:t>
            </a:r>
            <a:endParaRPr lang="pt-BR" dirty="0">
              <a:latin typeface="Copperplate Gothic Light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002060"/>
                </a:solidFill>
                <a:latin typeface="Corbel" panose="020B0503020204020204" pitchFamily="34" charset="0"/>
                <a:cs typeface="Aparajita" pitchFamily="34" charset="0"/>
              </a:rPr>
              <a:t>Azul</a:t>
            </a: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: A bomba não está nem na mesma linha selecionada nem na mesma coluna selecionada</a:t>
            </a:r>
          </a:p>
          <a:p>
            <a:pPr marL="0" indent="0">
              <a:buNone/>
            </a:pPr>
            <a:endParaRPr lang="pt-BR" dirty="0" smtClean="0">
              <a:latin typeface="Corbel" panose="020B0503020204020204" pitchFamily="34" charset="0"/>
              <a:cs typeface="Aparajita" pitchFamily="34" charset="0"/>
            </a:endParaRPr>
          </a:p>
          <a:p>
            <a:r>
              <a:rPr lang="pt-BR" b="1" dirty="0" smtClean="0">
                <a:solidFill>
                  <a:srgbClr val="00B050"/>
                </a:solidFill>
                <a:latin typeface="Corbel" panose="020B0503020204020204" pitchFamily="34" charset="0"/>
                <a:cs typeface="Aparajita" pitchFamily="34" charset="0"/>
              </a:rPr>
              <a:t>Verde</a:t>
            </a: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: A bomba está na coluna selecionada ou na linha selecionada</a:t>
            </a:r>
          </a:p>
          <a:p>
            <a:pPr marL="0" indent="0">
              <a:buNone/>
            </a:pPr>
            <a:endParaRPr lang="pt-BR" dirty="0" smtClean="0">
              <a:latin typeface="Corbel" panose="020B0503020204020204" pitchFamily="34" charset="0"/>
              <a:cs typeface="Aparajita" pitchFamily="34" charset="0"/>
            </a:endParaRPr>
          </a:p>
          <a:p>
            <a:r>
              <a:rPr lang="pt-BR" b="1" dirty="0" smtClean="0">
                <a:solidFill>
                  <a:srgbClr val="FFC000"/>
                </a:solidFill>
                <a:latin typeface="Corbel" panose="020B0503020204020204" pitchFamily="34" charset="0"/>
                <a:cs typeface="Aparajita" pitchFamily="34" charset="0"/>
              </a:rPr>
              <a:t>Amarelo</a:t>
            </a: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: A bomba está linha seguinte a selecionada ou na anterior</a:t>
            </a:r>
          </a:p>
          <a:p>
            <a:pPr marL="0" indent="0">
              <a:buNone/>
            </a:pPr>
            <a:endParaRPr lang="pt-BR" dirty="0" smtClean="0">
              <a:latin typeface="Corbel" panose="020B0503020204020204" pitchFamily="34" charset="0"/>
              <a:cs typeface="Aparajita" pitchFamily="34" charset="0"/>
            </a:endParaRPr>
          </a:p>
          <a:p>
            <a:r>
              <a:rPr lang="pt-BR" b="1" dirty="0" smtClean="0">
                <a:solidFill>
                  <a:srgbClr val="7030A0"/>
                </a:solidFill>
                <a:latin typeface="Corbel" panose="020B0503020204020204" pitchFamily="34" charset="0"/>
                <a:cs typeface="Aparajita" pitchFamily="34" charset="0"/>
              </a:rPr>
              <a:t>Roxo</a:t>
            </a: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: A bomba está na coluna seguinte a selecionada ou na anterior </a:t>
            </a: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</a:rPr>
              <a:t>Cores</a:t>
            </a:r>
            <a:endParaRPr lang="pt-BR" dirty="0">
              <a:latin typeface="Copperplate Gothic Light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latin typeface="Corbel" panose="020B0503020204020204" pitchFamily="34" charset="0"/>
                <a:cs typeface="Aparajita" pitchFamily="34" charset="0"/>
              </a:rPr>
              <a:t>Piscando</a:t>
            </a:r>
            <a:r>
              <a:rPr lang="pt-BR" b="1" dirty="0" smtClean="0">
                <a:solidFill>
                  <a:srgbClr val="002060"/>
                </a:solidFill>
                <a:latin typeface="Corbel" panose="020B0503020204020204" pitchFamily="34" charset="0"/>
                <a:cs typeface="Aparajita" pitchFamily="34" charset="0"/>
              </a:rPr>
              <a:t> </a:t>
            </a:r>
            <a:r>
              <a:rPr lang="pt-BR" b="1" u="sng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cs typeface="Aparajita" pitchFamily="34" charset="0"/>
              </a:rPr>
              <a:t>Branco </a:t>
            </a:r>
            <a:r>
              <a:rPr lang="pt-BR" b="1" dirty="0" smtClean="0">
                <a:effectLst/>
                <a:latin typeface="Corbel" panose="020B0503020204020204" pitchFamily="34" charset="0"/>
                <a:cs typeface="Aparajita" pitchFamily="34" charset="0"/>
              </a:rPr>
              <a:t>e </a:t>
            </a:r>
            <a:r>
              <a:rPr lang="pt-BR" b="1" dirty="0" smtClean="0">
                <a:solidFill>
                  <a:srgbClr val="FF0000"/>
                </a:solidFill>
                <a:effectLst/>
                <a:latin typeface="Corbel" panose="020B0503020204020204" pitchFamily="34" charset="0"/>
                <a:cs typeface="Aparajita" pitchFamily="34" charset="0"/>
              </a:rPr>
              <a:t>Vermelho</a:t>
            </a:r>
            <a:r>
              <a:rPr lang="pt-BR" dirty="0" smtClean="0">
                <a:effectLst/>
                <a:latin typeface="Corbel" panose="020B0503020204020204" pitchFamily="34" charset="0"/>
                <a:cs typeface="Aparajita" pitchFamily="34" charset="0"/>
              </a:rPr>
              <a:t>: acertou a mina (ganhou!)</a:t>
            </a:r>
            <a:endParaRPr lang="pt-BR" u="sng" dirty="0">
              <a:solidFill>
                <a:srgbClr val="FF0000"/>
              </a:solidFill>
              <a:effectLst/>
              <a:latin typeface="Corbel" panose="020B0503020204020204" pitchFamily="34" charset="0"/>
              <a:cs typeface="Aparajit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28" y="3284984"/>
            <a:ext cx="5672182" cy="323601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678143"/>
            <a:ext cx="4726045" cy="29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</a:rPr>
              <a:t>Materiais</a:t>
            </a:r>
            <a:endParaRPr lang="pt-BR" dirty="0">
              <a:latin typeface="Copperplate Gothic Light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4900634"/>
          </a:xfrm>
        </p:spPr>
        <p:txBody>
          <a:bodyPr/>
          <a:lstStyle/>
          <a:p>
            <a:pPr>
              <a:buNone/>
            </a:pPr>
            <a:r>
              <a:rPr lang="pt-BR" b="1" dirty="0" smtClean="0">
                <a:latin typeface="Corbel" panose="020B0503020204020204" pitchFamily="34" charset="0"/>
                <a:cs typeface="Aparajita" pitchFamily="34" charset="0"/>
              </a:rPr>
              <a:t>Para a realização do projeto foram utilizados:</a:t>
            </a:r>
          </a:p>
          <a:p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Módulo Bluetooth HC-06</a:t>
            </a:r>
          </a:p>
          <a:p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Sensor de presença </a:t>
            </a:r>
            <a:r>
              <a:rPr lang="pt-BR" dirty="0" err="1" smtClean="0">
                <a:latin typeface="Corbel" panose="020B0503020204020204" pitchFamily="34" charset="0"/>
                <a:cs typeface="Aparajita" pitchFamily="34" charset="0"/>
              </a:rPr>
              <a:t>infra-vermelho</a:t>
            </a: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 LM393</a:t>
            </a:r>
          </a:p>
          <a:p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16 </a:t>
            </a:r>
            <a:r>
              <a:rPr lang="pt-BR" dirty="0" err="1" smtClean="0">
                <a:latin typeface="Corbel" panose="020B0503020204020204" pitchFamily="34" charset="0"/>
                <a:cs typeface="Aparajita" pitchFamily="34" charset="0"/>
              </a:rPr>
              <a:t>LEDs</a:t>
            </a: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 para Matriz 4x4</a:t>
            </a:r>
          </a:p>
          <a:p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LED RGB controlado por PWM</a:t>
            </a:r>
          </a:p>
          <a:p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8 transistores NPN (BC547, BC548, BC546)</a:t>
            </a:r>
          </a:p>
          <a:p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Resistores</a:t>
            </a:r>
          </a:p>
          <a:p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Botão (</a:t>
            </a:r>
            <a:r>
              <a:rPr lang="pt-BR" dirty="0" err="1" smtClean="0">
                <a:latin typeface="Corbel" panose="020B0503020204020204" pitchFamily="34" charset="0"/>
                <a:cs typeface="Aparajita" pitchFamily="34" charset="0"/>
              </a:rPr>
              <a:t>push-button</a:t>
            </a: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)</a:t>
            </a:r>
          </a:p>
          <a:p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Plataforma de Desenvolvimento </a:t>
            </a:r>
            <a:r>
              <a:rPr lang="pt-BR" dirty="0" err="1" smtClean="0">
                <a:latin typeface="Corbel" panose="020B0503020204020204" pitchFamily="34" charset="0"/>
                <a:cs typeface="Aparajita" pitchFamily="34" charset="0"/>
              </a:rPr>
              <a:t>Arduino</a:t>
            </a: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 UNO - </a:t>
            </a:r>
            <a:r>
              <a:rPr lang="pt-BR" dirty="0" err="1" smtClean="0">
                <a:latin typeface="Corbel" panose="020B0503020204020204" pitchFamily="34" charset="0"/>
                <a:cs typeface="Aparajita" pitchFamily="34" charset="0"/>
              </a:rPr>
              <a:t>Blackboard</a:t>
            </a: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</a:rPr>
              <a:t>Curiosidade</a:t>
            </a:r>
            <a:endParaRPr lang="pt-BR" dirty="0">
              <a:latin typeface="Copperplate Gothic Light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As minas terrestres são utilizadas desde o século XVI (criada em 1528)</a:t>
            </a:r>
          </a:p>
          <a:p>
            <a:pPr algn="just">
              <a:buNone/>
            </a:pP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O conceito já era estudado desde séc. XV A.C. na China </a:t>
            </a:r>
          </a:p>
          <a:p>
            <a:pPr algn="just">
              <a:buNone/>
            </a:pP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Leonardo Da Vinci estudou e projetou algumas</a:t>
            </a: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</p:txBody>
      </p:sp>
      <p:pic>
        <p:nvPicPr>
          <p:cNvPr id="10242" name="Picture 2" descr="http://sovietbases.thecelotajs.com/images/IMG_0058X536X300_1wrftmine42draw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5105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upload.wikimedia.org/wikipedia/commons/e/ef/Self-tripped_trespass_land_mine%2C_Huolongj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94290"/>
            <a:ext cx="2670775" cy="34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</a:rPr>
              <a:t>Curiosidade</a:t>
            </a:r>
            <a:endParaRPr lang="pt-BR" dirty="0">
              <a:latin typeface="Copperplate Gothic Light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Tratado de Ottawa em 1997 cessou produção de minas</a:t>
            </a: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2896"/>
            <a:ext cx="84105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</a:rPr>
              <a:t>Curiosidade</a:t>
            </a:r>
            <a:endParaRPr lang="pt-BR" dirty="0">
              <a:latin typeface="Copperplate Gothic Light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Todo ano morrem cerca de 15000 pessoas em mais de 70 países</a:t>
            </a:r>
          </a:p>
          <a:p>
            <a:pPr algn="just">
              <a:buNone/>
            </a:pP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Minas da 2ª Guerra Mundial</a:t>
            </a:r>
          </a:p>
          <a:p>
            <a:pPr algn="just">
              <a:buNone/>
            </a:pP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Norte da África, Afeganistão, Síria, Iraque</a:t>
            </a:r>
          </a:p>
        </p:txBody>
      </p:sp>
      <p:pic>
        <p:nvPicPr>
          <p:cNvPr id="9218" name="Picture 2" descr="http://www.dw.com/image/15846530_3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10656"/>
            <a:ext cx="5771969" cy="32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f/f0/Land_mine_casualties_and_fatal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" y="4083030"/>
            <a:ext cx="5844332" cy="256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83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916832"/>
            <a:ext cx="5744313" cy="375265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>
                <a:latin typeface="Copperplate Gothic Light" pitchFamily="34" charset="0"/>
              </a:rPr>
              <a:t>github</a:t>
            </a:r>
            <a:endParaRPr lang="pt-BR" dirty="0">
              <a:latin typeface="Copperplate Gothic Light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490063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Projeto disponível no </a:t>
            </a:r>
            <a:r>
              <a:rPr lang="pt-BR" sz="2400" b="1" dirty="0" err="1" smtClean="0">
                <a:latin typeface="Corbel" panose="020B0503020204020204" pitchFamily="34" charset="0"/>
                <a:cs typeface="Aparajita" pitchFamily="34" charset="0"/>
              </a:rPr>
              <a:t>Github</a:t>
            </a:r>
            <a:endParaRPr lang="pt-BR" sz="2400" b="1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lvl="1"/>
            <a:r>
              <a:rPr lang="pt-BR" sz="2600" dirty="0" smtClean="0">
                <a:latin typeface="Corbel" panose="020B0503020204020204" pitchFamily="34" charset="0"/>
                <a:cs typeface="Aparajita" pitchFamily="34" charset="0"/>
              </a:rPr>
              <a:t>Simulação no </a:t>
            </a:r>
            <a:r>
              <a:rPr lang="pt-BR" sz="2600" dirty="0" err="1" smtClean="0">
                <a:latin typeface="Corbel" panose="020B0503020204020204" pitchFamily="34" charset="0"/>
                <a:cs typeface="Aparajita" pitchFamily="34" charset="0"/>
              </a:rPr>
              <a:t>Proteus</a:t>
            </a:r>
            <a:endParaRPr lang="pt-BR" sz="2600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lvl="1"/>
            <a:r>
              <a:rPr lang="pt-BR" sz="2600" dirty="0" smtClean="0">
                <a:latin typeface="Corbel" panose="020B0503020204020204" pitchFamily="34" charset="0"/>
                <a:cs typeface="Aparajita" pitchFamily="34" charset="0"/>
              </a:rPr>
              <a:t>Código com detalhamento</a:t>
            </a:r>
          </a:p>
          <a:p>
            <a:pPr lvl="1"/>
            <a:r>
              <a:rPr lang="pt-BR" sz="2600" dirty="0" smtClean="0">
                <a:latin typeface="Corbel" panose="020B0503020204020204" pitchFamily="34" charset="0"/>
                <a:cs typeface="Aparajita" pitchFamily="34" charset="0"/>
              </a:rPr>
              <a:t>Apresentação em slides</a:t>
            </a:r>
          </a:p>
          <a:p>
            <a:pPr lvl="1"/>
            <a:r>
              <a:rPr lang="pt-BR" sz="2600" dirty="0" smtClean="0">
                <a:latin typeface="Corbel" panose="020B0503020204020204" pitchFamily="34" charset="0"/>
                <a:cs typeface="Aparajita" pitchFamily="34" charset="0"/>
              </a:rPr>
              <a:t>Link para vídeo</a:t>
            </a:r>
          </a:p>
          <a:p>
            <a:pPr marL="274320" lvl="1" indent="0">
              <a:buNone/>
            </a:pPr>
            <a:endParaRPr lang="pt-BR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  <a:hlinkClick r:id="rId3"/>
              </a:rPr>
              <a:t>https</a:t>
            </a:r>
            <a:r>
              <a:rPr lang="pt-BR" sz="2200" dirty="0">
                <a:latin typeface="Corbel" panose="020B0503020204020204" pitchFamily="34" charset="0"/>
                <a:cs typeface="Aparajita" pitchFamily="34" charset="0"/>
                <a:hlinkClick r:id="rId3"/>
              </a:rPr>
              <a:t>://</a:t>
            </a:r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  <a:hlinkClick r:id="rId3"/>
              </a:rPr>
              <a:t>github.com/GSimas/Campo-Logico-Minado</a:t>
            </a:r>
            <a:endParaRPr lang="pt-BR" sz="2200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marL="274320" lvl="1" indent="0">
              <a:buNone/>
            </a:pP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</p:txBody>
      </p:sp>
      <p:pic>
        <p:nvPicPr>
          <p:cNvPr id="1026" name="Picture 2" descr="http://www.aha.io/assets/integration_logos/github-bb449e0ffbacbcb7f9c703db85b1cf0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726" y="3235138"/>
            <a:ext cx="5651128" cy="209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9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</a:rPr>
              <a:t>O que é um campo minado</a:t>
            </a:r>
            <a:endParaRPr lang="pt-BR" dirty="0">
              <a:latin typeface="Copperplate Gothic Light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pt-BR" dirty="0" smtClean="0">
                <a:latin typeface="Corbel" panose="020B0503020204020204" pitchFamily="34" charset="0"/>
                <a:cs typeface="Aparajita" pitchFamily="34" charset="0"/>
              </a:rPr>
              <a:t>Um jogo de campo minado tradicional tem como objetivo revelar um campo com várias minas sem que uma seja detonada, onde a matriz é muito maior que 4X4, e as dicas apresentam quantas minas existem envolta do espaço selecionado. O do projeto possui apenas uma mina, e as dicas visam chegar até ela.</a:t>
            </a:r>
            <a:endParaRPr lang="pt-BR" dirty="0">
              <a:latin typeface="Corbel" panose="020B0503020204020204" pitchFamily="34" charset="0"/>
              <a:cs typeface="Aparajita" pitchFamily="34" charset="0"/>
            </a:endParaRPr>
          </a:p>
        </p:txBody>
      </p:sp>
      <p:pic>
        <p:nvPicPr>
          <p:cNvPr id="2050" name="Picture 2" descr="Resultado de imagem para campo minado bomb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7784" y="3717032"/>
            <a:ext cx="4143404" cy="2983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  <a:cs typeface="Aparajita" pitchFamily="34" charset="0"/>
              </a:rPr>
              <a:t>Projeto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701019742"/>
              </p:ext>
            </p:extLst>
          </p:nvPr>
        </p:nvGraphicFramePr>
        <p:xfrm>
          <a:off x="1067780" y="1556792"/>
          <a:ext cx="700844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  <a:cs typeface="Aparajita" pitchFamily="34" charset="0"/>
              </a:rPr>
              <a:t>Projeto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pt-BR" sz="2400" b="1" dirty="0" smtClean="0">
                <a:solidFill>
                  <a:srgbClr val="C00000"/>
                </a:solidFill>
                <a:latin typeface="Corbel" panose="020B0503020204020204" pitchFamily="34" charset="0"/>
                <a:cs typeface="Aparajita" pitchFamily="34" charset="0"/>
              </a:rPr>
              <a:t>Conceitos envolvidos:</a:t>
            </a:r>
          </a:p>
          <a:p>
            <a:pPr lvl="1" algn="just"/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Matriz de LED 4x4</a:t>
            </a:r>
          </a:p>
          <a:p>
            <a:pPr lvl="1" algn="just"/>
            <a:r>
              <a:rPr lang="pt-BR" sz="2200" dirty="0" err="1" smtClean="0">
                <a:latin typeface="Corbel" panose="020B0503020204020204" pitchFamily="34" charset="0"/>
                <a:cs typeface="Aparajita" pitchFamily="34" charset="0"/>
              </a:rPr>
              <a:t>Arduino</a:t>
            </a:r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 e Programação em C</a:t>
            </a:r>
          </a:p>
          <a:p>
            <a:pPr lvl="1" algn="just"/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Multiplexação com transistores</a:t>
            </a:r>
          </a:p>
          <a:p>
            <a:pPr lvl="1" algn="just"/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Pulse </a:t>
            </a:r>
            <a:r>
              <a:rPr lang="pt-BR" sz="2200" dirty="0" err="1" smtClean="0">
                <a:latin typeface="Corbel" panose="020B0503020204020204" pitchFamily="34" charset="0"/>
                <a:cs typeface="Aparajita" pitchFamily="34" charset="0"/>
              </a:rPr>
              <a:t>Width</a:t>
            </a:r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 </a:t>
            </a:r>
            <a:r>
              <a:rPr lang="pt-BR" sz="2200" dirty="0" err="1" smtClean="0">
                <a:latin typeface="Corbel" panose="020B0503020204020204" pitchFamily="34" charset="0"/>
                <a:cs typeface="Aparajita" pitchFamily="34" charset="0"/>
              </a:rPr>
              <a:t>Modulation</a:t>
            </a:r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 (PWM)</a:t>
            </a:r>
          </a:p>
          <a:p>
            <a:pPr lvl="1" algn="just"/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Comunicação Bluetooth (USART)</a:t>
            </a:r>
          </a:p>
          <a:p>
            <a:pPr lvl="1" algn="just"/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Sensor de presença infravermelho</a:t>
            </a:r>
          </a:p>
          <a:p>
            <a:pPr lvl="1" algn="just"/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Estabilização de sinal com estrutura </a:t>
            </a:r>
            <a:r>
              <a:rPr lang="pt-BR" sz="2200" dirty="0" err="1" smtClean="0">
                <a:latin typeface="Corbel" panose="020B0503020204020204" pitchFamily="34" charset="0"/>
                <a:cs typeface="Aparajita" pitchFamily="34" charset="0"/>
              </a:rPr>
              <a:t>pull-down</a:t>
            </a:r>
            <a:endParaRPr lang="pt-BR" sz="2200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lvl="1" algn="just"/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Simulação em software (</a:t>
            </a:r>
            <a:r>
              <a:rPr lang="pt-BR" sz="2200" dirty="0" err="1" smtClean="0">
                <a:latin typeface="Corbel" panose="020B0503020204020204" pitchFamily="34" charset="0"/>
                <a:cs typeface="Aparajita" pitchFamily="34" charset="0"/>
              </a:rPr>
              <a:t>Proteus</a:t>
            </a:r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)</a:t>
            </a:r>
          </a:p>
          <a:p>
            <a:pPr lvl="1" algn="just"/>
            <a:r>
              <a:rPr lang="pt-BR" sz="2200" dirty="0" smtClean="0">
                <a:latin typeface="Corbel" panose="020B0503020204020204" pitchFamily="34" charset="0"/>
                <a:cs typeface="Aparajita" pitchFamily="34" charset="0"/>
              </a:rPr>
              <a:t>Desenvolvimento do jogo</a:t>
            </a:r>
          </a:p>
        </p:txBody>
      </p:sp>
    </p:spTree>
    <p:extLst>
      <p:ext uri="{BB962C8B-B14F-4D97-AF65-F5344CB8AC3E}">
        <p14:creationId xmlns:p14="http://schemas.microsoft.com/office/powerpoint/2010/main" val="24669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>
                <a:latin typeface="Copperplate Gothic Light" pitchFamily="34" charset="0"/>
                <a:cs typeface="Aparajita" pitchFamily="34" charset="0"/>
              </a:rPr>
              <a:t>Arduino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Plataforma de Desenvolvimento</a:t>
            </a:r>
          </a:p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Facilidade de programação</a:t>
            </a:r>
          </a:p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Infindas possibilidades</a:t>
            </a:r>
          </a:p>
          <a:p>
            <a:pPr algn="just">
              <a:buNone/>
            </a:pPr>
            <a:endParaRPr lang="pt-BR" sz="2400" dirty="0">
              <a:latin typeface="Corbel" panose="020B0503020204020204" pitchFamily="34" charset="0"/>
              <a:cs typeface="Aparajita" pitchFamily="34" charset="0"/>
            </a:endParaRPr>
          </a:p>
          <a:p>
            <a:pPr algn="just">
              <a:buNone/>
            </a:pPr>
            <a:endParaRPr lang="pt-BR" sz="2400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algn="just">
              <a:buNone/>
            </a:pPr>
            <a:r>
              <a:rPr lang="pt-BR" sz="2400" b="1" dirty="0" err="1" smtClean="0">
                <a:latin typeface="Corbel" panose="020B0503020204020204" pitchFamily="34" charset="0"/>
                <a:cs typeface="Aparajita" pitchFamily="34" charset="0"/>
              </a:rPr>
              <a:t>Blackboard</a:t>
            </a:r>
            <a:r>
              <a:rPr lang="pt-BR" sz="2400" b="1" dirty="0" smtClean="0">
                <a:latin typeface="Corbel" panose="020B0503020204020204" pitchFamily="34" charset="0"/>
                <a:cs typeface="Aparajita" pitchFamily="34" charset="0"/>
              </a:rPr>
              <a:t> V1.0</a:t>
            </a:r>
          </a:p>
        </p:txBody>
      </p:sp>
      <p:pic>
        <p:nvPicPr>
          <p:cNvPr id="1026" name="Picture 2" descr="https://www.robocore.net/upload/lojavirtual/530_1_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698532"/>
            <a:ext cx="489654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3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>
                <a:latin typeface="Copperplate Gothic Light" pitchFamily="34" charset="0"/>
                <a:cs typeface="Aparajita" pitchFamily="34" charset="0"/>
              </a:rPr>
              <a:t>Atmel</a:t>
            </a:r>
            <a:r>
              <a:rPr lang="pt-BR" dirty="0" smtClean="0">
                <a:latin typeface="Copperplate Gothic Light" pitchFamily="34" charset="0"/>
                <a:cs typeface="Aparajita" pitchFamily="34" charset="0"/>
              </a:rPr>
              <a:t> </a:t>
            </a:r>
            <a:r>
              <a:rPr lang="pt-BR" dirty="0" err="1" smtClean="0">
                <a:latin typeface="Copperplate Gothic Light" pitchFamily="34" charset="0"/>
                <a:cs typeface="Aparajita" pitchFamily="34" charset="0"/>
              </a:rPr>
              <a:t>studio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907659"/>
            <a:ext cx="7772400" cy="405079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Mais opções de configuração</a:t>
            </a:r>
          </a:p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Mais opções de </a:t>
            </a:r>
            <a:r>
              <a:rPr lang="pt-BR" sz="2400" dirty="0" err="1" smtClean="0">
                <a:latin typeface="Corbel" panose="020B0503020204020204" pitchFamily="34" charset="0"/>
                <a:cs typeface="Aparajita" pitchFamily="34" charset="0"/>
              </a:rPr>
              <a:t>Microcontroladores</a:t>
            </a:r>
            <a:endParaRPr lang="pt-BR" sz="2400" dirty="0" smtClean="0">
              <a:latin typeface="Corbel" panose="020B0503020204020204" pitchFamily="34" charset="0"/>
              <a:cs typeface="Aparajita" pitchFamily="34" charset="0"/>
            </a:endParaRPr>
          </a:p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Melhor Debug</a:t>
            </a:r>
          </a:p>
          <a:p>
            <a:pPr algn="just">
              <a:buNone/>
            </a:pPr>
            <a:endParaRPr lang="pt-BR" sz="2400" b="1" dirty="0" smtClean="0">
              <a:latin typeface="Corbel" panose="020B0503020204020204" pitchFamily="34" charset="0"/>
              <a:cs typeface="Aparajita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57" y="3284984"/>
            <a:ext cx="6451678" cy="3783728"/>
          </a:xfrm>
          <a:prstGeom prst="rect">
            <a:avLst/>
          </a:prstGeom>
        </p:spPr>
      </p:pic>
      <p:pic>
        <p:nvPicPr>
          <p:cNvPr id="2050" name="Picture 2" descr="https://avrstudio5.files.wordpress.com/2015/10/logo.png?w=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5122">
            <a:off x="815828" y="40630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3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  <a:cs typeface="Aparajita" pitchFamily="34" charset="0"/>
              </a:rPr>
              <a:t>Multiplexação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Técnica para acionamento / transmissão de informação</a:t>
            </a:r>
          </a:p>
          <a:p>
            <a:pPr algn="just">
              <a:buNone/>
            </a:pPr>
            <a:r>
              <a:rPr lang="pt-BR" sz="2400" dirty="0" smtClean="0">
                <a:latin typeface="Corbel" panose="020B0503020204020204" pitchFamily="34" charset="0"/>
                <a:cs typeface="Aparajita" pitchFamily="34" charset="0"/>
              </a:rPr>
              <a:t>Um único meio para diversos elementos</a:t>
            </a:r>
          </a:p>
          <a:p>
            <a:pPr algn="just">
              <a:buNone/>
            </a:pPr>
            <a:endParaRPr lang="pt-BR" sz="2400" b="1" dirty="0" smtClean="0">
              <a:latin typeface="Corbel" panose="020B0503020204020204" pitchFamily="34" charset="0"/>
              <a:cs typeface="Aparajita" pitchFamily="34" charset="0"/>
            </a:endParaRPr>
          </a:p>
        </p:txBody>
      </p:sp>
      <p:pic>
        <p:nvPicPr>
          <p:cNvPr id="2050" name="Picture 2" descr="https://upload.wikimedia.org/wikipedia/commons/e/e0/Telephony_multiplexer_syste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772189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0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  <a:cs typeface="Aparajita" pitchFamily="34" charset="0"/>
              </a:rPr>
              <a:t>Multiplexação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96" y="1916832"/>
            <a:ext cx="5920208" cy="448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8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Copperplate Gothic Light" pitchFamily="34" charset="0"/>
                <a:cs typeface="Aparajita" pitchFamily="34" charset="0"/>
              </a:rPr>
              <a:t>Multiplexação</a:t>
            </a:r>
            <a:endParaRPr lang="pt-BR" dirty="0">
              <a:latin typeface="Copperplate Gothic Light" pitchFamily="34" charset="0"/>
              <a:cs typeface="Aparajita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57" y="1844824"/>
            <a:ext cx="5869086" cy="45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503</TotalTime>
  <Words>422</Words>
  <Application>Microsoft Office PowerPoint</Application>
  <PresentationFormat>Apresentação na tela (4:3)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Aharoni</vt:lpstr>
      <vt:lpstr>Aparajita</vt:lpstr>
      <vt:lpstr>Arial</vt:lpstr>
      <vt:lpstr>Copperplate Gothic Light</vt:lpstr>
      <vt:lpstr>Corbel</vt:lpstr>
      <vt:lpstr>Rockwell</vt:lpstr>
      <vt:lpstr>Rockwell Condensed</vt:lpstr>
      <vt:lpstr>Wingdings</vt:lpstr>
      <vt:lpstr>Tipo de Madeira</vt:lpstr>
      <vt:lpstr>Campo Lógico Minado</vt:lpstr>
      <vt:lpstr>O que é um campo minado</vt:lpstr>
      <vt:lpstr>Projeto</vt:lpstr>
      <vt:lpstr>Projeto</vt:lpstr>
      <vt:lpstr>Arduino</vt:lpstr>
      <vt:lpstr>Atmel studio</vt:lpstr>
      <vt:lpstr>Multiplexação</vt:lpstr>
      <vt:lpstr>Multiplexação</vt:lpstr>
      <vt:lpstr>Multiplexação</vt:lpstr>
      <vt:lpstr>PWM</vt:lpstr>
      <vt:lpstr>Comunicação bluetooth</vt:lpstr>
      <vt:lpstr>Pull-down</vt:lpstr>
      <vt:lpstr>Cores</vt:lpstr>
      <vt:lpstr>Cores</vt:lpstr>
      <vt:lpstr>Materiais</vt:lpstr>
      <vt:lpstr>Curiosidade</vt:lpstr>
      <vt:lpstr>Curiosidade</vt:lpstr>
      <vt:lpstr>Curiosidade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rafael e Simas</dc:title>
  <dc:creator>User</dc:creator>
  <cp:lastModifiedBy>Gustavo Simas da Silva</cp:lastModifiedBy>
  <cp:revision>62</cp:revision>
  <dcterms:created xsi:type="dcterms:W3CDTF">2016-11-27T12:46:32Z</dcterms:created>
  <dcterms:modified xsi:type="dcterms:W3CDTF">2016-12-01T14:28:17Z</dcterms:modified>
</cp:coreProperties>
</file>